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 Bold" panose="020B0604020202020204" charset="0"/>
      <p:regular r:id="rId11"/>
    </p:embeddedFont>
    <p:embeddedFont>
      <p:font typeface="Canva San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Cooper BT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17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10.png>
</file>

<file path=ppt/media/image11.pn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234598" y="9525"/>
            <a:ext cx="17818805" cy="0"/>
          </a:xfrm>
          <a:prstGeom prst="line">
            <a:avLst/>
          </a:prstGeom>
          <a:ln w="19050" cap="flat">
            <a:solidFill>
              <a:srgbClr val="1313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234598" y="10277475"/>
            <a:ext cx="17818805" cy="0"/>
          </a:xfrm>
          <a:prstGeom prst="line">
            <a:avLst/>
          </a:prstGeom>
          <a:ln w="19050" cap="flat">
            <a:solidFill>
              <a:srgbClr val="13131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Freeform 5"/>
          <p:cNvSpPr/>
          <p:nvPr/>
        </p:nvSpPr>
        <p:spPr>
          <a:xfrm>
            <a:off x="11348758" y="4745609"/>
            <a:ext cx="582287" cy="582287"/>
          </a:xfrm>
          <a:custGeom>
            <a:avLst/>
            <a:gdLst/>
            <a:ahLst/>
            <a:cxnLst/>
            <a:rect l="l" t="t" r="r" b="b"/>
            <a:pathLst>
              <a:path w="582287" h="582287">
                <a:moveTo>
                  <a:pt x="0" y="0"/>
                </a:moveTo>
                <a:lnTo>
                  <a:pt x="582287" y="0"/>
                </a:lnTo>
                <a:lnTo>
                  <a:pt x="582287" y="582288"/>
                </a:lnTo>
                <a:lnTo>
                  <a:pt x="0" y="58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983645" y="8867966"/>
            <a:ext cx="582287" cy="582287"/>
          </a:xfrm>
          <a:custGeom>
            <a:avLst/>
            <a:gdLst/>
            <a:ahLst/>
            <a:cxnLst/>
            <a:rect l="l" t="t" r="r" b="b"/>
            <a:pathLst>
              <a:path w="582287" h="582287">
                <a:moveTo>
                  <a:pt x="0" y="0"/>
                </a:moveTo>
                <a:lnTo>
                  <a:pt x="582287" y="0"/>
                </a:lnTo>
                <a:lnTo>
                  <a:pt x="582287" y="582287"/>
                </a:lnTo>
                <a:lnTo>
                  <a:pt x="0" y="5822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46304" y="557007"/>
            <a:ext cx="582287" cy="582287"/>
          </a:xfrm>
          <a:custGeom>
            <a:avLst/>
            <a:gdLst/>
            <a:ahLst/>
            <a:cxnLst/>
            <a:rect l="l" t="t" r="r" b="b"/>
            <a:pathLst>
              <a:path w="582287" h="582287">
                <a:moveTo>
                  <a:pt x="0" y="0"/>
                </a:moveTo>
                <a:lnTo>
                  <a:pt x="582287" y="0"/>
                </a:lnTo>
                <a:lnTo>
                  <a:pt x="582287" y="582288"/>
                </a:lnTo>
                <a:lnTo>
                  <a:pt x="0" y="5822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7032" y="-33111"/>
            <a:ext cx="18302067" cy="10287000"/>
            <a:chOff x="0" y="0"/>
            <a:chExt cx="1638614" cy="9210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38615" cy="921012"/>
            </a:xfrm>
            <a:custGeom>
              <a:avLst/>
              <a:gdLst/>
              <a:ahLst/>
              <a:cxnLst/>
              <a:rect l="l" t="t" r="r" b="b"/>
              <a:pathLst>
                <a:path w="1638615" h="921012">
                  <a:moveTo>
                    <a:pt x="4230" y="0"/>
                  </a:moveTo>
                  <a:lnTo>
                    <a:pt x="1634384" y="0"/>
                  </a:lnTo>
                  <a:cubicBezTo>
                    <a:pt x="1636721" y="0"/>
                    <a:pt x="1638615" y="1894"/>
                    <a:pt x="1638615" y="4230"/>
                  </a:cubicBezTo>
                  <a:lnTo>
                    <a:pt x="1638615" y="916782"/>
                  </a:lnTo>
                  <a:cubicBezTo>
                    <a:pt x="1638615" y="919118"/>
                    <a:pt x="1636721" y="921012"/>
                    <a:pt x="1634384" y="921012"/>
                  </a:cubicBezTo>
                  <a:lnTo>
                    <a:pt x="4230" y="921012"/>
                  </a:lnTo>
                  <a:cubicBezTo>
                    <a:pt x="1894" y="921012"/>
                    <a:pt x="0" y="919118"/>
                    <a:pt x="0" y="916782"/>
                  </a:cubicBezTo>
                  <a:lnTo>
                    <a:pt x="0" y="4230"/>
                  </a:lnTo>
                  <a:cubicBezTo>
                    <a:pt x="0" y="1894"/>
                    <a:pt x="1894" y="0"/>
                    <a:pt x="4230" y="0"/>
                  </a:cubicBezTo>
                  <a:close/>
                </a:path>
              </a:pathLst>
            </a:custGeom>
            <a:blipFill>
              <a:blip r:embed="rId5">
                <a:alphaModFix amt="41000"/>
              </a:blip>
              <a:stretch>
                <a:fillRect t="-9304" b="-9304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0" name="Freeform 10"/>
          <p:cNvSpPr/>
          <p:nvPr/>
        </p:nvSpPr>
        <p:spPr>
          <a:xfrm>
            <a:off x="7524224" y="1711729"/>
            <a:ext cx="1415056" cy="1103744"/>
          </a:xfrm>
          <a:custGeom>
            <a:avLst/>
            <a:gdLst/>
            <a:ahLst/>
            <a:cxnLst/>
            <a:rect l="l" t="t" r="r" b="b"/>
            <a:pathLst>
              <a:path w="1415056" h="1103744">
                <a:moveTo>
                  <a:pt x="0" y="0"/>
                </a:moveTo>
                <a:lnTo>
                  <a:pt x="1415057" y="0"/>
                </a:lnTo>
                <a:lnTo>
                  <a:pt x="1415057" y="1103744"/>
                </a:lnTo>
                <a:lnTo>
                  <a:pt x="0" y="11037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1895760"/>
            <a:ext cx="16258733" cy="2615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99"/>
              </a:lnSpc>
              <a:spcBef>
                <a:spcPct val="0"/>
              </a:spcBef>
            </a:pPr>
            <a:r>
              <a:rPr lang="en-US" sz="7499" b="1">
                <a:solidFill>
                  <a:srgbClr val="1800AD"/>
                </a:solidFill>
                <a:latin typeface="Cooper BT Bold"/>
                <a:ea typeface="Cooper BT Bold"/>
                <a:cs typeface="Cooper BT Bold"/>
                <a:sym typeface="Cooper BT Bold"/>
              </a:rPr>
              <a:t> Heart Disease Prediction Using Logistic Regression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297482" y="7752697"/>
            <a:ext cx="6279929" cy="22962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30"/>
              </a:lnSpc>
            </a:pPr>
            <a:r>
              <a:rPr lang="en-US" sz="4000" b="1" dirty="0">
                <a:solidFill>
                  <a:srgbClr val="1800AD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nva Sans Bold"/>
              </a:rPr>
              <a:t>Presented By</a:t>
            </a:r>
            <a:r>
              <a:rPr lang="en-US" sz="4000" dirty="0">
                <a:solidFill>
                  <a:srgbClr val="1800A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: </a:t>
            </a:r>
            <a:r>
              <a:rPr lang="en-US" sz="4400" b="1" dirty="0">
                <a:solidFill>
                  <a:srgbClr val="1800AD"/>
                </a:solidFill>
                <a:latin typeface="Canva Sans"/>
                <a:ea typeface="Canva Sans"/>
                <a:cs typeface="Canva Sans"/>
                <a:sym typeface="Canva Sans"/>
              </a:rPr>
              <a:t>Prerana Roy</a:t>
            </a:r>
          </a:p>
          <a:p>
            <a:pPr algn="l">
              <a:lnSpc>
                <a:spcPts val="6130"/>
              </a:lnSpc>
            </a:pPr>
            <a:endParaRPr lang="en-US" sz="3600" dirty="0">
              <a:solidFill>
                <a:srgbClr val="1800AD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algn="l">
              <a:lnSpc>
                <a:spcPts val="6130"/>
              </a:lnSpc>
              <a:spcBef>
                <a:spcPct val="0"/>
              </a:spcBef>
            </a:pPr>
            <a:endParaRPr lang="en-US" sz="3600" dirty="0">
              <a:solidFill>
                <a:srgbClr val="1800AD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234453"/>
            <a:ext cx="13924929" cy="6687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2"/>
              </a:lnSpc>
            </a:pPr>
            <a:r>
              <a:rPr lang="en-US" sz="3001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Statement:</a:t>
            </a:r>
          </a:p>
          <a:p>
            <a:pPr marL="626509" lvl="1" indent="-313254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290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Heart disease is a major global health concern requiring early detection.</a:t>
            </a: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290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509" lvl="1" indent="-313254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290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dataset includes key medical and lifestyle features such as Age, Gender, Cholesterol, Diabetes, Smoking, Family History, Obesity, Chest Pain Type, Exercise Hours, and more.</a:t>
            </a: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290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509" lvl="1" indent="-313254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290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 goal is to analyze these factors and train a Logistic Regression model to classify patients into Heart Disease or No Heart Disease.</a:t>
            </a: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290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626509" lvl="1" indent="-313254" algn="l">
              <a:lnSpc>
                <a:spcPts val="4062"/>
              </a:lnSpc>
              <a:spcBef>
                <a:spcPct val="0"/>
              </a:spcBef>
              <a:buFont typeface="Arial"/>
              <a:buChar char="•"/>
            </a:pPr>
            <a:r>
              <a:rPr lang="en-US" sz="2901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This helps demonstrate how machine learning can support medical decision-making and risk assessment.</a:t>
            </a:r>
          </a:p>
          <a:p>
            <a:pPr algn="l">
              <a:lnSpc>
                <a:spcPts val="4062"/>
              </a:lnSpc>
              <a:spcBef>
                <a:spcPct val="0"/>
              </a:spcBef>
            </a:pPr>
            <a:endParaRPr lang="en-US" sz="2901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76641" y="339196"/>
            <a:ext cx="8039695" cy="65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70"/>
              </a:lnSpc>
              <a:spcBef>
                <a:spcPct val="0"/>
              </a:spcBef>
            </a:pPr>
            <a:r>
              <a:rPr lang="en-US" sz="3979" b="1" dirty="0">
                <a:solidFill>
                  <a:srgbClr val="000000"/>
                </a:solidFill>
                <a:highlight>
                  <a:srgbClr val="FFFF00"/>
                </a:highlight>
                <a:latin typeface="Arimo Bold"/>
                <a:ea typeface="Arimo Bold"/>
                <a:cs typeface="Arimo Bold"/>
                <a:sym typeface="Arimo Bold"/>
              </a:rPr>
              <a:t>Project Aim &amp; Problem Statement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647410"/>
            <a:ext cx="13924929" cy="1127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2"/>
              </a:lnSpc>
              <a:spcBef>
                <a:spcPct val="0"/>
              </a:spcBef>
            </a:pPr>
            <a:r>
              <a:rPr lang="en-US" sz="3244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Aim:</a:t>
            </a:r>
            <a:r>
              <a:rPr lang="en-US" sz="3244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The aim of this project is to predict whether a patient has heart disease using Logistic Regression.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  <a:alpha val="8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32D1C9-7BB2-66CB-5AC8-657CAE1DE2D2}"/>
              </a:ext>
            </a:extLst>
          </p:cNvPr>
          <p:cNvSpPr txBox="1"/>
          <p:nvPr/>
        </p:nvSpPr>
        <p:spPr>
          <a:xfrm>
            <a:off x="6019800" y="190500"/>
            <a:ext cx="47893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highlight>
                  <a:srgbClr val="FFFF00"/>
                </a:highlight>
              </a:rPr>
              <a:t>Dataset Description</a:t>
            </a:r>
            <a:endParaRPr lang="en-IN" sz="4400" b="1" dirty="0">
              <a:highlight>
                <a:srgbClr val="FFFF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48E5C-BF51-48C6-3496-A35BB440AACA}"/>
              </a:ext>
            </a:extLst>
          </p:cNvPr>
          <p:cNvSpPr txBox="1"/>
          <p:nvPr/>
        </p:nvSpPr>
        <p:spPr>
          <a:xfrm>
            <a:off x="762000" y="1104900"/>
            <a:ext cx="159258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dataset contains </a:t>
            </a:r>
            <a:r>
              <a:rPr lang="en-US" sz="3200" b="1" dirty="0"/>
              <a:t>patient health and lifestyle records</a:t>
            </a:r>
            <a:r>
              <a:rPr lang="en-US" sz="3200" dirty="0"/>
              <a:t> used to analyze heart disease risk.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Key attributes in the dataset:</a:t>
            </a:r>
            <a:endParaRPr lang="en-IN" sz="2400" b="1" dirty="0"/>
          </a:p>
          <a:p>
            <a:endParaRPr lang="en-US" sz="2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929EBAC-B95D-2995-4C0F-56EFC0B6D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891" y="2657166"/>
            <a:ext cx="16513629" cy="641396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28BBBA-652D-7898-2EF2-2B208F78F38D}"/>
              </a:ext>
            </a:extLst>
          </p:cNvPr>
          <p:cNvSpPr txBox="1"/>
          <p:nvPr/>
        </p:nvSpPr>
        <p:spPr>
          <a:xfrm>
            <a:off x="762000" y="9078754"/>
            <a:ext cx="979131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Target Column:</a:t>
            </a:r>
            <a:endParaRPr lang="en-US" sz="2800" dirty="0"/>
          </a:p>
          <a:p>
            <a:r>
              <a:rPr lang="en-US" sz="2800" b="1" dirty="0"/>
              <a:t>Heart Disease</a:t>
            </a:r>
            <a:r>
              <a:rPr lang="en-US" sz="2800" dirty="0"/>
              <a:t> : 1 = Disease present, 0 = No disease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8123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A21387-8A1E-6B33-DB0C-EE90C06CCF39}"/>
              </a:ext>
            </a:extLst>
          </p:cNvPr>
          <p:cNvSpPr txBox="1"/>
          <p:nvPr/>
        </p:nvSpPr>
        <p:spPr>
          <a:xfrm>
            <a:off x="6934200" y="266700"/>
            <a:ext cx="56443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solidFill>
                  <a:schemeClr val="tx2">
                    <a:lumMod val="75000"/>
                  </a:schemeClr>
                </a:solidFill>
                <a:highlight>
                  <a:srgbClr val="FFFF00"/>
                </a:highlight>
              </a:rPr>
              <a:t>Data Preprocessing Steps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CE401D-BB5D-0ADE-421C-C023A243E688}"/>
              </a:ext>
            </a:extLst>
          </p:cNvPr>
          <p:cNvSpPr/>
          <p:nvPr/>
        </p:nvSpPr>
        <p:spPr>
          <a:xfrm>
            <a:off x="777238" y="1863160"/>
            <a:ext cx="3124201" cy="1494245"/>
          </a:xfrm>
          <a:prstGeom prst="roundRect">
            <a:avLst/>
          </a:prstGeom>
          <a:solidFill>
            <a:schemeClr val="accent2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/>
              <a:t>Load Dataset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58E247-1E08-84CA-E733-5E4312C23D15}"/>
              </a:ext>
            </a:extLst>
          </p:cNvPr>
          <p:cNvSpPr/>
          <p:nvPr/>
        </p:nvSpPr>
        <p:spPr>
          <a:xfrm>
            <a:off x="5924728" y="1537539"/>
            <a:ext cx="4164150" cy="220834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/>
              <a:t>Check Missing Values</a:t>
            </a:r>
          </a:p>
          <a:p>
            <a:r>
              <a:rPr lang="en-US" sz="2800" dirty="0"/>
              <a:t>to identify null or invalid entries</a:t>
            </a:r>
            <a:endParaRPr lang="en-IN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35C4BEC-DAA3-498D-1E4E-1EACA99FE36C}"/>
              </a:ext>
            </a:extLst>
          </p:cNvPr>
          <p:cNvSpPr/>
          <p:nvPr/>
        </p:nvSpPr>
        <p:spPr>
          <a:xfrm>
            <a:off x="12710160" y="1863160"/>
            <a:ext cx="4734438" cy="1882723"/>
          </a:xfrm>
          <a:prstGeom prst="roundRect">
            <a:avLst/>
          </a:prstGeom>
          <a:solidFill>
            <a:srgbClr val="92D05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/>
              <a:t>Encode Categorical Columns</a:t>
            </a:r>
          </a:p>
          <a:p>
            <a:r>
              <a:rPr lang="en-US" sz="2800" dirty="0"/>
              <a:t>Converted all categorical columns into numeric</a:t>
            </a:r>
            <a:endParaRPr lang="en-IN" sz="28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BD4A8E1-AE2E-DB70-827B-B3EBCD627431}"/>
              </a:ext>
            </a:extLst>
          </p:cNvPr>
          <p:cNvSpPr/>
          <p:nvPr/>
        </p:nvSpPr>
        <p:spPr>
          <a:xfrm>
            <a:off x="12895218" y="6026622"/>
            <a:ext cx="4719198" cy="2046301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>
                <a:solidFill>
                  <a:schemeClr val="tx2">
                    <a:lumMod val="75000"/>
                  </a:schemeClr>
                </a:solidFill>
              </a:rPr>
              <a:t>Fix Invalid Values and 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Dropped rows containing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NaN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 values using 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df.dropna</a:t>
            </a:r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().</a:t>
            </a:r>
            <a:endParaRPr lang="en-IN" sz="28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2607DB3-A54E-7A99-15B9-D2F3FE6A3601}"/>
              </a:ext>
            </a:extLst>
          </p:cNvPr>
          <p:cNvSpPr/>
          <p:nvPr/>
        </p:nvSpPr>
        <p:spPr>
          <a:xfrm>
            <a:off x="673584" y="6049482"/>
            <a:ext cx="3886200" cy="1973443"/>
          </a:xfrm>
          <a:prstGeom prst="roundRect">
            <a:avLst/>
          </a:prstGeom>
          <a:solidFill>
            <a:schemeClr val="accent4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800" dirty="0"/>
              <a:t>Split data into 80% training and 20% testing using </a:t>
            </a:r>
            <a:r>
              <a:rPr lang="en-US" sz="2800" dirty="0" err="1"/>
              <a:t>train_test_split</a:t>
            </a:r>
            <a:r>
              <a:rPr lang="en-US" sz="2800" dirty="0"/>
              <a:t>().</a:t>
            </a:r>
          </a:p>
          <a:p>
            <a:br>
              <a:rPr lang="en-US" dirty="0"/>
            </a:br>
            <a:endParaRPr lang="en-IN" sz="24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E78DEF8-9A8B-8108-EA75-5B66089E2532}"/>
              </a:ext>
            </a:extLst>
          </p:cNvPr>
          <p:cNvSpPr/>
          <p:nvPr/>
        </p:nvSpPr>
        <p:spPr>
          <a:xfrm>
            <a:off x="6038062" y="6166191"/>
            <a:ext cx="4719198" cy="1833874"/>
          </a:xfrm>
          <a:prstGeom prst="roundRect">
            <a:avLst/>
          </a:prstGeom>
          <a:solidFill>
            <a:schemeClr val="accent5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/>
              <a:t>Prepared Features and Target</a:t>
            </a:r>
          </a:p>
          <a:p>
            <a:r>
              <a:rPr lang="en-US" sz="2800" dirty="0"/>
              <a:t>X = all columns except 'Heart Disease'</a:t>
            </a:r>
          </a:p>
          <a:p>
            <a:r>
              <a:rPr lang="en-US" sz="2800" dirty="0"/>
              <a:t>y = 'Heart Disease'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CDBD4F-6283-A43D-67F7-00BB27A29BEA}"/>
              </a:ext>
            </a:extLst>
          </p:cNvPr>
          <p:cNvCxnSpPr>
            <a:cxnSpLocks/>
          </p:cNvCxnSpPr>
          <p:nvPr/>
        </p:nvCxnSpPr>
        <p:spPr>
          <a:xfrm>
            <a:off x="4038600" y="2641711"/>
            <a:ext cx="16764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5F0A09-3D10-505E-B306-E4841718A011}"/>
              </a:ext>
            </a:extLst>
          </p:cNvPr>
          <p:cNvCxnSpPr>
            <a:cxnSpLocks/>
          </p:cNvCxnSpPr>
          <p:nvPr/>
        </p:nvCxnSpPr>
        <p:spPr>
          <a:xfrm>
            <a:off x="10363200" y="2804521"/>
            <a:ext cx="2133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B9D4D8-363D-BCD2-5827-CB2777940140}"/>
              </a:ext>
            </a:extLst>
          </p:cNvPr>
          <p:cNvCxnSpPr>
            <a:cxnSpLocks/>
          </p:cNvCxnSpPr>
          <p:nvPr/>
        </p:nvCxnSpPr>
        <p:spPr>
          <a:xfrm>
            <a:off x="15621000" y="4229100"/>
            <a:ext cx="0" cy="1524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E61182-6947-CA6A-083D-580EF5FB7CC0}"/>
              </a:ext>
            </a:extLst>
          </p:cNvPr>
          <p:cNvCxnSpPr>
            <a:cxnSpLocks/>
          </p:cNvCxnSpPr>
          <p:nvPr/>
        </p:nvCxnSpPr>
        <p:spPr>
          <a:xfrm flipH="1">
            <a:off x="10957560" y="6999776"/>
            <a:ext cx="1752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448E380-4DF9-51F6-6560-70F6C710334D}"/>
              </a:ext>
            </a:extLst>
          </p:cNvPr>
          <p:cNvCxnSpPr>
            <a:cxnSpLocks/>
          </p:cNvCxnSpPr>
          <p:nvPr/>
        </p:nvCxnSpPr>
        <p:spPr>
          <a:xfrm flipH="1">
            <a:off x="4781728" y="7049772"/>
            <a:ext cx="1143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559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  <a:alpha val="7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4ABB144-3B2C-8878-DB76-4B09616B4730}"/>
              </a:ext>
            </a:extLst>
          </p:cNvPr>
          <p:cNvSpPr/>
          <p:nvPr/>
        </p:nvSpPr>
        <p:spPr>
          <a:xfrm>
            <a:off x="914400" y="1943098"/>
            <a:ext cx="4191000" cy="18288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00" b="1" dirty="0"/>
              <a:t>Select Model</a:t>
            </a:r>
          </a:p>
          <a:p>
            <a:r>
              <a:rPr lang="en-US" sz="2600" dirty="0"/>
              <a:t>Used </a:t>
            </a:r>
            <a:r>
              <a:rPr lang="en-US" sz="2600" b="1" dirty="0" err="1"/>
              <a:t>LogisticRegression</a:t>
            </a:r>
            <a:r>
              <a:rPr lang="en-US" sz="2600" b="1" dirty="0"/>
              <a:t>()</a:t>
            </a:r>
            <a:r>
              <a:rPr lang="en-US" sz="2600" dirty="0"/>
              <a:t> for binary classification (Disease / No Disease).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DEAD7A-39C3-F8D9-FEA7-1CA9DA98182D}"/>
              </a:ext>
            </a:extLst>
          </p:cNvPr>
          <p:cNvSpPr txBox="1"/>
          <p:nvPr/>
        </p:nvSpPr>
        <p:spPr>
          <a:xfrm>
            <a:off x="7010400" y="419100"/>
            <a:ext cx="9144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dirty="0">
                <a:highlight>
                  <a:srgbClr val="FFFF00"/>
                </a:highlight>
              </a:rPr>
              <a:t>Model Creation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D179205-9E14-4D1E-7D8A-7B7B3FA05CE0}"/>
              </a:ext>
            </a:extLst>
          </p:cNvPr>
          <p:cNvSpPr/>
          <p:nvPr/>
        </p:nvSpPr>
        <p:spPr>
          <a:xfrm>
            <a:off x="7239000" y="1790699"/>
            <a:ext cx="4038600" cy="213359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A5F807-ABEF-82BE-DAC0-1EF6814E0B6C}"/>
              </a:ext>
            </a:extLst>
          </p:cNvPr>
          <p:cNvSpPr txBox="1"/>
          <p:nvPr/>
        </p:nvSpPr>
        <p:spPr>
          <a:xfrm>
            <a:off x="7391400" y="2012602"/>
            <a:ext cx="40386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/>
              <a:t>Train the Model</a:t>
            </a:r>
          </a:p>
          <a:p>
            <a:pPr>
              <a:buNone/>
            </a:pPr>
            <a:r>
              <a:rPr lang="en-US" sz="2800" dirty="0"/>
              <a:t>Fitted the model using</a:t>
            </a:r>
            <a:br>
              <a:rPr lang="en-US" sz="2800" dirty="0"/>
            </a:br>
            <a:r>
              <a:rPr lang="en-US" sz="2800" dirty="0" err="1"/>
              <a:t>model.fit</a:t>
            </a:r>
            <a:r>
              <a:rPr lang="en-US" sz="2800" dirty="0"/>
              <a:t>(</a:t>
            </a:r>
            <a:r>
              <a:rPr lang="en-US" sz="2800" dirty="0" err="1"/>
              <a:t>X_train</a:t>
            </a:r>
            <a:r>
              <a:rPr lang="en-US" sz="2800" dirty="0"/>
              <a:t>, </a:t>
            </a:r>
            <a:r>
              <a:rPr lang="en-US" sz="2800" dirty="0" err="1"/>
              <a:t>y_train</a:t>
            </a:r>
            <a:r>
              <a:rPr lang="en-US" sz="2800" dirty="0"/>
              <a:t>).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3ADFB36-A666-B17F-5F01-10FA5B9295B0}"/>
              </a:ext>
            </a:extLst>
          </p:cNvPr>
          <p:cNvSpPr/>
          <p:nvPr/>
        </p:nvSpPr>
        <p:spPr>
          <a:xfrm>
            <a:off x="12919710" y="1485898"/>
            <a:ext cx="4682490" cy="274320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/>
              <a:t>Make Predictions</a:t>
            </a:r>
          </a:p>
          <a:p>
            <a:r>
              <a:rPr lang="en-US" sz="2800" dirty="0"/>
              <a:t>Generated predictions on test data using</a:t>
            </a:r>
            <a:br>
              <a:rPr lang="en-US" sz="2800" dirty="0"/>
            </a:br>
            <a:r>
              <a:rPr lang="en-US" sz="2800" dirty="0" err="1"/>
              <a:t>model.predict</a:t>
            </a:r>
            <a:r>
              <a:rPr lang="en-US" sz="2800" dirty="0"/>
              <a:t>(</a:t>
            </a:r>
            <a:r>
              <a:rPr lang="en-US" sz="2800" dirty="0" err="1"/>
              <a:t>X_test</a:t>
            </a:r>
            <a:r>
              <a:rPr lang="en-US" sz="2800" dirty="0"/>
              <a:t>)</a:t>
            </a:r>
          </a:p>
          <a:p>
            <a:pPr algn="ctr"/>
            <a:endParaRPr lang="en-US" sz="26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DCD4AB6-F8E1-F3F4-4462-D1B9B7EC593F}"/>
              </a:ext>
            </a:extLst>
          </p:cNvPr>
          <p:cNvSpPr/>
          <p:nvPr/>
        </p:nvSpPr>
        <p:spPr>
          <a:xfrm>
            <a:off x="10290810" y="6614160"/>
            <a:ext cx="5257800" cy="2263140"/>
          </a:xfrm>
          <a:prstGeom prst="roundRect">
            <a:avLst/>
          </a:prstGeom>
          <a:solidFill>
            <a:schemeClr val="accent3">
              <a:lumMod val="7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600" b="1"/>
              <a:t> Evaluate Model Performance</a:t>
            </a:r>
          </a:p>
          <a:p>
            <a:r>
              <a:rPr lang="en-US" sz="2600"/>
              <a:t>Calculated accuracy using</a:t>
            </a:r>
            <a:br>
              <a:rPr lang="en-US" sz="2600"/>
            </a:br>
            <a:r>
              <a:rPr lang="en-US" sz="2600"/>
              <a:t>accuracy_score(y_test, y_predict).</a:t>
            </a:r>
            <a:endParaRPr lang="en-US" sz="26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C85675B-6BCF-0126-A501-0BACA64DBC13}"/>
              </a:ext>
            </a:extLst>
          </p:cNvPr>
          <p:cNvSpPr/>
          <p:nvPr/>
        </p:nvSpPr>
        <p:spPr>
          <a:xfrm>
            <a:off x="3025140" y="6743700"/>
            <a:ext cx="5257800" cy="213360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3175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Compare Predicted vs Actual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Printed actual values and predicted values to observe performance.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3D986C5-1EAE-8237-36B2-3F7026EB9F92}"/>
              </a:ext>
            </a:extLst>
          </p:cNvPr>
          <p:cNvCxnSpPr/>
          <p:nvPr/>
        </p:nvCxnSpPr>
        <p:spPr>
          <a:xfrm>
            <a:off x="5486400" y="2781300"/>
            <a:ext cx="1371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6828EE-A2D9-D009-C361-8E1FBBA225BB}"/>
              </a:ext>
            </a:extLst>
          </p:cNvPr>
          <p:cNvCxnSpPr/>
          <p:nvPr/>
        </p:nvCxnSpPr>
        <p:spPr>
          <a:xfrm>
            <a:off x="11430000" y="2758440"/>
            <a:ext cx="13716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6A793C-3FE7-80EC-287A-B6C052A0AFD8}"/>
              </a:ext>
            </a:extLst>
          </p:cNvPr>
          <p:cNvCxnSpPr>
            <a:cxnSpLocks/>
          </p:cNvCxnSpPr>
          <p:nvPr/>
        </p:nvCxnSpPr>
        <p:spPr>
          <a:xfrm flipH="1">
            <a:off x="8534400" y="7734300"/>
            <a:ext cx="1600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9F69F25-F515-D3D3-A387-C09CFA0CC4E6}"/>
              </a:ext>
            </a:extLst>
          </p:cNvPr>
          <p:cNvCxnSpPr>
            <a:cxnSpLocks/>
          </p:cNvCxnSpPr>
          <p:nvPr/>
        </p:nvCxnSpPr>
        <p:spPr>
          <a:xfrm>
            <a:off x="15066645" y="4686716"/>
            <a:ext cx="0" cy="15997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891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  <a:alpha val="8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180DED-CD6F-3726-5FC7-C638C2D12054}"/>
              </a:ext>
            </a:extLst>
          </p:cNvPr>
          <p:cNvSpPr txBox="1"/>
          <p:nvPr/>
        </p:nvSpPr>
        <p:spPr>
          <a:xfrm>
            <a:off x="5791200" y="266700"/>
            <a:ext cx="6019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highlight>
                  <a:srgbClr val="FFFF00"/>
                </a:highlight>
              </a:rPr>
              <a:t>Graphs / Visualizations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B2E0E9-78A7-96F2-0361-D0537138A56E}"/>
              </a:ext>
            </a:extLst>
          </p:cNvPr>
          <p:cNvSpPr txBox="1"/>
          <p:nvPr/>
        </p:nvSpPr>
        <p:spPr>
          <a:xfrm>
            <a:off x="381000" y="1257300"/>
            <a:ext cx="876300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Histogram — Cholesterol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endParaRPr lang="en-US" sz="28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Compares cholesterol levels for </a:t>
            </a:r>
            <a:r>
              <a:rPr lang="en-US" sz="2800" b="1" dirty="0"/>
              <a:t>Disease</a:t>
            </a:r>
            <a:r>
              <a:rPr lang="en-US" sz="2800" dirty="0"/>
              <a:t> vs </a:t>
            </a:r>
            <a:r>
              <a:rPr lang="en-US" sz="2800" b="1" dirty="0"/>
              <a:t>No Disease</a:t>
            </a:r>
            <a:r>
              <a:rPr lang="en-US" sz="2800" dirty="0"/>
              <a:t> groups.</a:t>
            </a:r>
            <a:br>
              <a:rPr lang="en-US" sz="2800" dirty="0"/>
            </a:b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Useful for observing if high cholesterol is linked to heart disease</a:t>
            </a:r>
            <a:r>
              <a:rPr lang="en-US" sz="2400" dirty="0"/>
              <a:t>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2C9CD9-B4B9-6943-6196-6E4CD0A24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043172"/>
            <a:ext cx="7162800" cy="521427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7412C31-4BDF-C984-890E-B3E963004CE1}"/>
              </a:ext>
            </a:extLst>
          </p:cNvPr>
          <p:cNvSpPr txBox="1"/>
          <p:nvPr/>
        </p:nvSpPr>
        <p:spPr>
          <a:xfrm>
            <a:off x="10363200" y="1280154"/>
            <a:ext cx="7772400" cy="8279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Bar Chart — Heart Disease by Gender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/>
          </a:p>
          <a:p>
            <a:endParaRPr lang="en-US" sz="28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/>
              <a:t>Shows the number of male and female patients with and without heart disease.</a:t>
            </a:r>
          </a:p>
          <a:p>
            <a:endParaRPr lang="en-US" sz="2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dirty="0"/>
              <a:t>Helps understand gender-based risk differences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F1437E-6C0A-1866-B5BD-983B98B32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0" y="2066032"/>
            <a:ext cx="7315200" cy="542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328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56FF908-93CB-A58D-1834-A1B5F0BE2C08}"/>
              </a:ext>
            </a:extLst>
          </p:cNvPr>
          <p:cNvSpPr txBox="1"/>
          <p:nvPr/>
        </p:nvSpPr>
        <p:spPr>
          <a:xfrm>
            <a:off x="838200" y="1685478"/>
            <a:ext cx="9424548" cy="7478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Histogram — Age Distribution</a:t>
            </a:r>
          </a:p>
          <a:p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b="1" dirty="0"/>
          </a:p>
          <a:p>
            <a:endParaRPr lang="en-US" sz="3200" b="1" dirty="0"/>
          </a:p>
          <a:p>
            <a:endParaRPr lang="en-US" sz="3200" b="1" dirty="0"/>
          </a:p>
          <a:p>
            <a:endParaRPr lang="en-US" sz="3200" b="1" dirty="0"/>
          </a:p>
          <a:p>
            <a:endParaRPr lang="en-US" sz="32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200" dirty="0"/>
              <a:t>Displays age ranges for both categories.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200" dirty="0"/>
              <a:t>Helps see which age groups are more affected.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5FE71-88D9-3ECC-484F-B7E9882A9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80" y="2552700"/>
            <a:ext cx="6912402" cy="51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60D4A2-DD65-F62D-DCB6-B7E14F337F78}"/>
              </a:ext>
            </a:extLst>
          </p:cNvPr>
          <p:cNvSpPr txBox="1"/>
          <p:nvPr/>
        </p:nvSpPr>
        <p:spPr>
          <a:xfrm>
            <a:off x="9372600" y="1500812"/>
            <a:ext cx="8763000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Bar Chart — Exercise Hours vs Heart Disease</a:t>
            </a:r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>
              <a:buNone/>
            </a:pPr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Shows how physical activity relates to disease presence.</a:t>
            </a:r>
          </a:p>
          <a:p>
            <a:endParaRPr lang="en-US" sz="2800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dirty="0"/>
              <a:t>Reveals whether lower exercise hours correlate with higher disease risk.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E820AB-2EE9-FA7A-89DF-0B802238F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2400300"/>
            <a:ext cx="8563947" cy="4876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ECE958-260A-8458-E0FC-3D4E42AF8881}"/>
              </a:ext>
            </a:extLst>
          </p:cNvPr>
          <p:cNvSpPr txBox="1"/>
          <p:nvPr/>
        </p:nvSpPr>
        <p:spPr>
          <a:xfrm>
            <a:off x="7010400" y="351146"/>
            <a:ext cx="9144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dirty="0">
                <a:highlight>
                  <a:srgbClr val="FFFF00"/>
                </a:highlight>
              </a:rPr>
              <a:t>Graphs /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1421779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FD0F6C-97F4-4FC3-4F7C-95A88A43BD57}"/>
              </a:ext>
            </a:extLst>
          </p:cNvPr>
          <p:cNvSpPr txBox="1"/>
          <p:nvPr/>
        </p:nvSpPr>
        <p:spPr>
          <a:xfrm>
            <a:off x="838200" y="647700"/>
            <a:ext cx="16916400" cy="9055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800" b="1" dirty="0">
                <a:highlight>
                  <a:srgbClr val="FFFF00"/>
                </a:highlight>
              </a:rPr>
              <a:t>Conclusion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600" b="1" dirty="0"/>
              <a:t>Successful Prediction Model</a:t>
            </a:r>
          </a:p>
          <a:p>
            <a:pPr>
              <a:lnSpc>
                <a:spcPct val="150000"/>
              </a:lnSpc>
              <a:buNone/>
            </a:pPr>
            <a:r>
              <a:rPr lang="en-US" sz="3600" dirty="0"/>
              <a:t>Logistic Regression effectively classified patients into</a:t>
            </a:r>
            <a:br>
              <a:rPr lang="en-US" sz="3600" dirty="0"/>
            </a:br>
            <a:r>
              <a:rPr lang="en-US" sz="3600" b="1" dirty="0"/>
              <a:t>Heart Disease</a:t>
            </a:r>
            <a:r>
              <a:rPr lang="en-US" sz="3600" dirty="0"/>
              <a:t> / </a:t>
            </a:r>
            <a:r>
              <a:rPr lang="en-US" sz="3600" b="1" dirty="0"/>
              <a:t>No Heart Disease</a:t>
            </a:r>
            <a:r>
              <a:rPr lang="en-US" sz="3600" dirty="0"/>
              <a:t> categories.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600" b="1" dirty="0"/>
              <a:t>Key Observations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Age and cholesterol levels show strong relationships with heart disease.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Exercise hours and lifestyle habits also influence risk.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Visualizations helped uncover meaningful patterns in the dataset.</a:t>
            </a:r>
          </a:p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3600" b="1" dirty="0"/>
              <a:t>Overall Outcome</a:t>
            </a:r>
          </a:p>
          <a:p>
            <a:pPr>
              <a:lnSpc>
                <a:spcPct val="150000"/>
              </a:lnSpc>
              <a:buNone/>
            </a:pPr>
            <a:r>
              <a:rPr lang="en-US" sz="3600" dirty="0"/>
              <a:t>This project demonstrates how machine learning can support</a:t>
            </a:r>
            <a:br>
              <a:rPr lang="en-US" sz="3600" dirty="0"/>
            </a:br>
            <a:r>
              <a:rPr lang="en-US" sz="3600" b="1" dirty="0"/>
              <a:t>early detection and risk assessment</a:t>
            </a:r>
            <a:r>
              <a:rPr lang="en-US" sz="3600" dirty="0"/>
              <a:t> for heart disease.</a:t>
            </a:r>
          </a:p>
        </p:txBody>
      </p:sp>
    </p:spTree>
    <p:extLst>
      <p:ext uri="{BB962C8B-B14F-4D97-AF65-F5344CB8AC3E}">
        <p14:creationId xmlns:p14="http://schemas.microsoft.com/office/powerpoint/2010/main" val="1983997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0D6D4A-6E90-1DDD-362C-8B499C52E7AD}"/>
              </a:ext>
            </a:extLst>
          </p:cNvPr>
          <p:cNvSpPr txBox="1"/>
          <p:nvPr/>
        </p:nvSpPr>
        <p:spPr>
          <a:xfrm>
            <a:off x="5219701" y="4327892"/>
            <a:ext cx="7848599" cy="1631216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  <a:softEdge rad="127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0" dirty="0"/>
              <a:t>Thank You…</a:t>
            </a:r>
            <a:endParaRPr lang="en-IN" sz="10000" dirty="0"/>
          </a:p>
        </p:txBody>
      </p:sp>
    </p:spTree>
    <p:extLst>
      <p:ext uri="{BB962C8B-B14F-4D97-AF65-F5344CB8AC3E}">
        <p14:creationId xmlns:p14="http://schemas.microsoft.com/office/powerpoint/2010/main" val="3492317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502</Words>
  <Application>Microsoft Office PowerPoint</Application>
  <PresentationFormat>Custom</PresentationFormat>
  <Paragraphs>121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 Light</vt:lpstr>
      <vt:lpstr>Cooper BT Bold</vt:lpstr>
      <vt:lpstr>Canva Sans</vt:lpstr>
      <vt:lpstr>Canva Sans Bold</vt:lpstr>
      <vt:lpstr>Calibri</vt:lpstr>
      <vt:lpstr>Wingdings</vt:lpstr>
      <vt:lpstr>Arimo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Borcelle</dc:title>
  <cp:lastModifiedBy>Prerana Roy</cp:lastModifiedBy>
  <cp:revision>3</cp:revision>
  <dcterms:created xsi:type="dcterms:W3CDTF">2006-08-16T00:00:00Z</dcterms:created>
  <dcterms:modified xsi:type="dcterms:W3CDTF">2025-11-14T19:00:31Z</dcterms:modified>
  <dc:identifier>DAG4sOrn6Jc</dc:identifier>
</cp:coreProperties>
</file>

<file path=docProps/thumbnail.jpeg>
</file>